
<file path=[Content_Types].xml><?xml version="1.0" encoding="utf-8"?>
<Types xmlns="http://schemas.openxmlformats.org/package/2006/content-types">
  <Default Extension="tmp" ContentType="image/png"/>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sldIdLst>
    <p:sldId id="256" r:id="rId2"/>
    <p:sldId id="257" r:id="rId3"/>
    <p:sldId id="258" r:id="rId4"/>
    <p:sldId id="259" r:id="rId5"/>
    <p:sldId id="261" r:id="rId6"/>
    <p:sldId id="260" r:id="rId7"/>
    <p:sldId id="262" r:id="rId8"/>
    <p:sldId id="263" r:id="rId9"/>
    <p:sldId id="274" r:id="rId10"/>
    <p:sldId id="275" r:id="rId11"/>
    <p:sldId id="264" r:id="rId12"/>
    <p:sldId id="265" r:id="rId13"/>
    <p:sldId id="266" r:id="rId14"/>
    <p:sldId id="267" r:id="rId15"/>
    <p:sldId id="268" r:id="rId16"/>
    <p:sldId id="269" r:id="rId17"/>
    <p:sldId id="270" r:id="rId18"/>
    <p:sldId id="271" r:id="rId19"/>
    <p:sldId id="272" r:id="rId20"/>
    <p:sldId id="273" r:id="rId21"/>
  </p:sldIdLst>
  <p:sldSz cx="12192000" cy="6858000"/>
  <p:notesSz cx="6858000" cy="9144000"/>
  <p:embeddedFontLst>
    <p:embeddedFont>
      <p:font typeface="Wingdings 3" panose="05040102010807070707" pitchFamily="18" charset="2"/>
      <p:regular r:id="rId22"/>
    </p:embeddedFont>
    <p:embeddedFont>
      <p:font typeface="Trebuchet MS" panose="020B0603020202020204" pitchFamily="34" charset="0"/>
      <p:regular r:id="rId23"/>
      <p:bold r:id="rId24"/>
      <p:italic r:id="rId25"/>
      <p:boldItalic r:id="rId26"/>
    </p:embeddedFont>
    <p:embeddedFont>
      <p:font typeface="方正姚体" panose="02010601030101010101" pitchFamily="2" charset="-122"/>
      <p:regular r:id="rId27"/>
    </p:embeddedFont>
    <p:embeddedFont>
      <p:font typeface="华文新魏" panose="02010800040101010101" pitchFamily="2" charset="-122"/>
      <p:regular r:id="rId2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79" autoAdjust="0"/>
    <p:restoredTop sz="94660"/>
  </p:normalViewPr>
  <p:slideViewPr>
    <p:cSldViewPr snapToGrid="0">
      <p:cViewPr>
        <p:scale>
          <a:sx n="86" d="100"/>
          <a:sy n="86" d="100"/>
        </p:scale>
        <p:origin x="42" y="45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tmp>
</file>

<file path=ppt/media/image10.tmp>
</file>

<file path=ppt/media/image11.png>
</file>

<file path=ppt/media/image12.png>
</file>

<file path=ppt/media/image2.tmp>
</file>

<file path=ppt/media/image3.tmp>
</file>

<file path=ppt/media/image4.tmp>
</file>

<file path=ppt/media/image5.tmp>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3/6/2017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2A54C80-263E-416B-A8E0-580EDEADCBDC}" type="datetimeFigureOut">
              <a:rPr lang="en-US" dirty="0"/>
              <a:t>3/6/2017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3/6/2017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3/6/2017</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tmp"/><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image" Target="../media/image6.tmp"/><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Binary Search Trees</a:t>
            </a:r>
            <a:endParaRPr lang="zh-CN" altLang="en-US" dirty="0"/>
          </a:p>
        </p:txBody>
      </p:sp>
      <p:sp>
        <p:nvSpPr>
          <p:cNvPr id="3" name="副标题 2"/>
          <p:cNvSpPr>
            <a:spLocks noGrp="1"/>
          </p:cNvSpPr>
          <p:nvPr>
            <p:ph type="subTitle" idx="1"/>
          </p:nvPr>
        </p:nvSpPr>
        <p:spPr/>
        <p:txBody>
          <a:bodyPr>
            <a:normAutofit fontScale="62500" lnSpcReduction="20000"/>
          </a:bodyPr>
          <a:lstStyle/>
          <a:p>
            <a:r>
              <a:rPr lang="en-US" altLang="zh-CN" dirty="0"/>
              <a:t>Group 13</a:t>
            </a:r>
          </a:p>
          <a:p>
            <a:r>
              <a:rPr lang="en-US" altLang="zh-CN" dirty="0"/>
              <a:t>Coder </a:t>
            </a:r>
            <a:r>
              <a:rPr lang="en-US" altLang="zh-CN" dirty="0" err="1"/>
              <a:t>Yukun</a:t>
            </a:r>
            <a:r>
              <a:rPr lang="en-US" altLang="zh-CN" dirty="0"/>
              <a:t>, Xu</a:t>
            </a:r>
          </a:p>
          <a:p>
            <a:r>
              <a:rPr lang="en-US" altLang="zh-CN" dirty="0"/>
              <a:t>Tester </a:t>
            </a:r>
            <a:r>
              <a:rPr lang="en-US" altLang="zh-CN" dirty="0" err="1"/>
              <a:t>Fuzheng</a:t>
            </a:r>
            <a:r>
              <a:rPr lang="en-US" altLang="zh-CN" dirty="0"/>
              <a:t>, </a:t>
            </a:r>
            <a:r>
              <a:rPr lang="en-US" altLang="zh-CN" dirty="0" err="1"/>
              <a:t>Duan</a:t>
            </a:r>
            <a:endParaRPr lang="en-US" altLang="zh-CN" dirty="0"/>
          </a:p>
          <a:p>
            <a:r>
              <a:rPr lang="en-US" altLang="zh-CN" dirty="0"/>
              <a:t>Document </a:t>
            </a:r>
            <a:r>
              <a:rPr lang="en-US" altLang="zh-CN" dirty="0" err="1"/>
              <a:t>Zhuohao</a:t>
            </a:r>
            <a:r>
              <a:rPr lang="en-US" altLang="zh-CN" dirty="0"/>
              <a:t>, Zhang</a:t>
            </a:r>
            <a:endParaRPr lang="zh-CN" altLang="en-US" dirty="0"/>
          </a:p>
        </p:txBody>
      </p:sp>
    </p:spTree>
    <p:extLst>
      <p:ext uri="{BB962C8B-B14F-4D97-AF65-F5344CB8AC3E}">
        <p14:creationId xmlns:p14="http://schemas.microsoft.com/office/powerpoint/2010/main" val="3854564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8914341" cy="1320800"/>
          </a:xfrm>
        </p:spPr>
        <p:txBody>
          <a:bodyPr>
            <a:normAutofit fontScale="90000"/>
          </a:bodyPr>
          <a:lstStyle/>
          <a:p>
            <a:r>
              <a:rPr lang="en-US" altLang="zh-CN" dirty="0"/>
              <a:t>2. Algorithm Specification: Splay(Zigs and Zags) </a:t>
            </a:r>
            <a:br>
              <a:rPr lang="en-US" altLang="zh-CN" dirty="0"/>
            </a:br>
            <a:br>
              <a:rPr lang="en-US" altLang="zh-CN" dirty="0"/>
            </a:br>
            <a:endParaRPr lang="zh-CN" altLang="en-US" dirty="0"/>
          </a:p>
        </p:txBody>
      </p:sp>
      <p:sp>
        <p:nvSpPr>
          <p:cNvPr id="4" name="文本框 3"/>
          <p:cNvSpPr txBox="1"/>
          <p:nvPr/>
        </p:nvSpPr>
        <p:spPr>
          <a:xfrm>
            <a:off x="600422" y="1449520"/>
            <a:ext cx="9363767" cy="646331"/>
          </a:xfrm>
          <a:prstGeom prst="rect">
            <a:avLst/>
          </a:prstGeom>
          <a:noFill/>
        </p:spPr>
        <p:txBody>
          <a:bodyPr wrap="square" rtlCol="0">
            <a:spAutoFit/>
          </a:bodyPr>
          <a:lstStyle/>
          <a:p>
            <a:r>
              <a:rPr lang="en-US" altLang="zh-CN" dirty="0"/>
              <a:t>Again, we are familiar with them. We only present </a:t>
            </a:r>
            <a:r>
              <a:rPr lang="en-US" altLang="zh-CN" dirty="0" err="1"/>
              <a:t>ZigZig</a:t>
            </a:r>
            <a:r>
              <a:rPr lang="en-US" altLang="zh-CN" dirty="0"/>
              <a:t> as an example. The rest can be referred. They are all a bunch of linked list operations.</a:t>
            </a:r>
          </a:p>
        </p:txBody>
      </p:sp>
      <p:pic>
        <p:nvPicPr>
          <p:cNvPr id="3" name="图片 2" descr="屏幕剪辑"/>
          <p:cNvPicPr>
            <a:picLocks noChangeAspect="1"/>
          </p:cNvPicPr>
          <p:nvPr/>
        </p:nvPicPr>
        <p:blipFill>
          <a:blip r:embed="rId2"/>
          <a:stretch>
            <a:fillRect/>
          </a:stretch>
        </p:blipFill>
        <p:spPr>
          <a:xfrm>
            <a:off x="600422" y="2218143"/>
            <a:ext cx="4638709" cy="3319487"/>
          </a:xfrm>
          <a:prstGeom prst="rect">
            <a:avLst/>
          </a:prstGeom>
        </p:spPr>
      </p:pic>
    </p:spTree>
    <p:extLst>
      <p:ext uri="{BB962C8B-B14F-4D97-AF65-F5344CB8AC3E}">
        <p14:creationId xmlns:p14="http://schemas.microsoft.com/office/powerpoint/2010/main" val="2274461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8914341" cy="1320800"/>
          </a:xfrm>
        </p:spPr>
        <p:txBody>
          <a:bodyPr>
            <a:normAutofit/>
          </a:bodyPr>
          <a:lstStyle/>
          <a:p>
            <a:r>
              <a:rPr lang="en-US" altLang="zh-CN" dirty="0"/>
              <a:t>3. Test Results</a:t>
            </a:r>
            <a:endParaRPr lang="zh-CN" altLang="en-US" dirty="0"/>
          </a:p>
        </p:txBody>
      </p:sp>
      <p:sp>
        <p:nvSpPr>
          <p:cNvPr id="4" name="文本框 3"/>
          <p:cNvSpPr txBox="1"/>
          <p:nvPr/>
        </p:nvSpPr>
        <p:spPr>
          <a:xfrm>
            <a:off x="600422" y="1449520"/>
            <a:ext cx="10318470" cy="3139321"/>
          </a:xfrm>
          <a:prstGeom prst="rect">
            <a:avLst/>
          </a:prstGeom>
          <a:noFill/>
        </p:spPr>
        <p:txBody>
          <a:bodyPr wrap="square" rtlCol="0">
            <a:spAutoFit/>
          </a:bodyPr>
          <a:lstStyle/>
          <a:p>
            <a:r>
              <a:rPr lang="en-US" altLang="zh-CN"/>
              <a:t>We have thirty input cases all together, and they can be divided into three different parts. Each part has ten cases and the input sizes of each part vary from 1000 to 10000</a:t>
            </a:r>
          </a:p>
          <a:p>
            <a:r>
              <a:rPr lang="en-US" altLang="zh-CN"/>
              <a:t>    ALl the cases consist of input size, numbers to be inserted and numbers to be deleted in a certain order. </a:t>
            </a:r>
          </a:p>
          <a:p>
            <a:r>
              <a:rPr lang="en-US" altLang="zh-CN"/>
              <a:t>    The firt part is increasing order cases. In this part all the cases are in an increasing order, from 0 to the size of input, which are created to test the performance, that is, the cost of time for deletion and insertion operations,  of three kind of trees when the input is in increasing order. We expect the result is that splay tree has the best performance and the unbalanced tree has the worst performance, and the time cost is proportional to nlogn(n for size of input). And so they are.</a:t>
            </a:r>
          </a:p>
          <a:p>
            <a:r>
              <a:rPr lang="en-US" altLang="zh-CN"/>
              <a:t>    The second part and the third part have no difference with the first one except that their orders are decreasing and random, respectly.</a:t>
            </a:r>
            <a:endParaRPr lang="en-US" altLang="zh-CN" dirty="0"/>
          </a:p>
        </p:txBody>
      </p:sp>
    </p:spTree>
    <p:extLst>
      <p:ext uri="{BB962C8B-B14F-4D97-AF65-F5344CB8AC3E}">
        <p14:creationId xmlns:p14="http://schemas.microsoft.com/office/powerpoint/2010/main" val="11768342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8914341" cy="1320800"/>
          </a:xfrm>
        </p:spPr>
        <p:txBody>
          <a:bodyPr>
            <a:normAutofit/>
          </a:bodyPr>
          <a:lstStyle/>
          <a:p>
            <a:r>
              <a:rPr lang="en-US" altLang="zh-CN" dirty="0"/>
              <a:t>3. Test Results(choose some examples)</a:t>
            </a:r>
            <a:endParaRPr lang="zh-CN" altLang="en-US" dirty="0"/>
          </a:p>
        </p:txBody>
      </p:sp>
      <p:pic>
        <p:nvPicPr>
          <p:cNvPr id="3" name="图片 2"/>
          <p:cNvPicPr>
            <a:picLocks noChangeAspect="1"/>
          </p:cNvPicPr>
          <p:nvPr/>
        </p:nvPicPr>
        <p:blipFill>
          <a:blip r:embed="rId2"/>
          <a:stretch>
            <a:fillRect/>
          </a:stretch>
        </p:blipFill>
        <p:spPr>
          <a:xfrm>
            <a:off x="533400" y="1457325"/>
            <a:ext cx="5181600" cy="3886200"/>
          </a:xfrm>
          <a:prstGeom prst="rect">
            <a:avLst/>
          </a:prstGeom>
        </p:spPr>
      </p:pic>
      <p:pic>
        <p:nvPicPr>
          <p:cNvPr id="6" name="图片 5"/>
          <p:cNvPicPr>
            <a:picLocks noChangeAspect="1"/>
          </p:cNvPicPr>
          <p:nvPr/>
        </p:nvPicPr>
        <p:blipFill>
          <a:blip r:embed="rId3"/>
          <a:stretch>
            <a:fillRect/>
          </a:stretch>
        </p:blipFill>
        <p:spPr>
          <a:xfrm>
            <a:off x="6296025" y="1457325"/>
            <a:ext cx="5181600" cy="3886200"/>
          </a:xfrm>
          <a:prstGeom prst="rect">
            <a:avLst/>
          </a:prstGeom>
        </p:spPr>
      </p:pic>
    </p:spTree>
    <p:extLst>
      <p:ext uri="{BB962C8B-B14F-4D97-AF65-F5344CB8AC3E}">
        <p14:creationId xmlns:p14="http://schemas.microsoft.com/office/powerpoint/2010/main" val="143966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10085917" cy="1320800"/>
          </a:xfrm>
        </p:spPr>
        <p:txBody>
          <a:bodyPr>
            <a:normAutofit/>
          </a:bodyPr>
          <a:lstStyle/>
          <a:p>
            <a:r>
              <a:rPr lang="en-US" altLang="zh-CN" dirty="0"/>
              <a:t>4. </a:t>
            </a:r>
            <a:r>
              <a:rPr lang="en-US" altLang="zh-CN" dirty="0"/>
              <a:t>Analysis and Comments(Time Complexity)</a:t>
            </a:r>
            <a:endParaRPr lang="zh-CN" altLang="en-US" dirty="0"/>
          </a:p>
        </p:txBody>
      </p:sp>
      <p:sp>
        <p:nvSpPr>
          <p:cNvPr id="4" name="文本框 3"/>
          <p:cNvSpPr txBox="1"/>
          <p:nvPr/>
        </p:nvSpPr>
        <p:spPr>
          <a:xfrm>
            <a:off x="600422" y="1449520"/>
            <a:ext cx="10318470" cy="3570208"/>
          </a:xfrm>
          <a:prstGeom prst="rect">
            <a:avLst/>
          </a:prstGeom>
          <a:noFill/>
        </p:spPr>
        <p:txBody>
          <a:bodyPr wrap="square" rtlCol="0">
            <a:spAutoFit/>
          </a:bodyPr>
          <a:lstStyle/>
          <a:p>
            <a:r>
              <a:rPr lang="en-US" altLang="zh-CN" sz="2800" dirty="0"/>
              <a:t>AVL:	</a:t>
            </a:r>
          </a:p>
          <a:p>
            <a:r>
              <a:rPr lang="en-US" altLang="zh-CN" dirty="0"/>
              <a:t>	the insertion routine for </a:t>
            </a:r>
            <a:r>
              <a:rPr lang="en-US" altLang="zh-CN" dirty="0" err="1"/>
              <a:t>avl</a:t>
            </a:r>
            <a:r>
              <a:rPr lang="en-US" altLang="zh-CN" dirty="0"/>
              <a:t> tree follow the same process as inserting into a Binary Search Tree. When the node is inserted, </a:t>
            </a:r>
            <a:r>
              <a:rPr lang="en-US" altLang="zh-CN" dirty="0" err="1"/>
              <a:t>avl</a:t>
            </a:r>
            <a:r>
              <a:rPr lang="en-US" altLang="zh-CN" dirty="0"/>
              <a:t> tree should check whether the node's ancestors are still </a:t>
            </a:r>
            <a:r>
              <a:rPr lang="en-US" altLang="zh-CN" dirty="0" err="1"/>
              <a:t>avl</a:t>
            </a:r>
            <a:r>
              <a:rPr lang="en-US" altLang="zh-CN" dirty="0"/>
              <a:t> trees. Once the Balance Factor(BF) is changed to 2 or -2, then a single rotation or double rotation will be execute to keep the tree is balanced. The time for lookup is O(log n), and the check of ancestors, which is the way back to the root, cost O(log n) at most. The rotation takes O(1) each time. So the insertion can be completed in O(log n) time.</a:t>
            </a:r>
          </a:p>
          <a:p>
            <a:r>
              <a:rPr lang="en-US" altLang="zh-CN" dirty="0"/>
              <a:t>       the delete operation always try to find the max in the left and then </a:t>
            </a:r>
            <a:r>
              <a:rPr lang="en-US" altLang="zh-CN" dirty="0" err="1"/>
              <a:t>subsitute</a:t>
            </a:r>
            <a:r>
              <a:rPr lang="en-US" altLang="zh-CN" dirty="0"/>
              <a:t> the deleted node with the it. Then check all the ancestors of the max of the left subtree for possible rotation. If there is no left </a:t>
            </a:r>
            <a:r>
              <a:rPr lang="en-US" altLang="zh-CN" dirty="0" err="1"/>
              <a:t>substree</a:t>
            </a:r>
            <a:r>
              <a:rPr lang="en-US" altLang="zh-CN" dirty="0"/>
              <a:t>, then find the min of the right subtree, the rest same. The find process costs O(</a:t>
            </a:r>
            <a:r>
              <a:rPr lang="en-US" altLang="zh-CN" dirty="0" err="1"/>
              <a:t>logn</a:t>
            </a:r>
            <a:r>
              <a:rPr lang="en-US" altLang="zh-CN" dirty="0"/>
              <a:t>) and the check with </a:t>
            </a:r>
            <a:r>
              <a:rPr lang="en-US" altLang="zh-CN" dirty="0" err="1"/>
              <a:t>roration</a:t>
            </a:r>
            <a:r>
              <a:rPr lang="en-US" altLang="zh-CN" dirty="0"/>
              <a:t> costs O(</a:t>
            </a:r>
            <a:r>
              <a:rPr lang="en-US" altLang="zh-CN" dirty="0" err="1"/>
              <a:t>logn</a:t>
            </a:r>
            <a:r>
              <a:rPr lang="en-US" altLang="zh-CN" dirty="0"/>
              <a:t>), for the height is </a:t>
            </a:r>
            <a:r>
              <a:rPr lang="en-US" altLang="zh-CN" dirty="0" err="1"/>
              <a:t>logn</a:t>
            </a:r>
            <a:r>
              <a:rPr lang="en-US" altLang="zh-CN" dirty="0"/>
              <a:t>, so the delete operation costs O(</a:t>
            </a:r>
            <a:r>
              <a:rPr lang="en-US" altLang="zh-CN" dirty="0" err="1"/>
              <a:t>logn</a:t>
            </a:r>
            <a:r>
              <a:rPr lang="en-US" altLang="zh-CN" dirty="0"/>
              <a:t>) time.</a:t>
            </a:r>
            <a:endParaRPr lang="en-US" altLang="zh-CN" dirty="0"/>
          </a:p>
        </p:txBody>
      </p:sp>
    </p:spTree>
    <p:extLst>
      <p:ext uri="{BB962C8B-B14F-4D97-AF65-F5344CB8AC3E}">
        <p14:creationId xmlns:p14="http://schemas.microsoft.com/office/powerpoint/2010/main" val="2011750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10085917" cy="1320800"/>
          </a:xfrm>
        </p:spPr>
        <p:txBody>
          <a:bodyPr>
            <a:normAutofit/>
          </a:bodyPr>
          <a:lstStyle/>
          <a:p>
            <a:r>
              <a:rPr lang="en-US" altLang="zh-CN" dirty="0"/>
              <a:t>4. </a:t>
            </a:r>
            <a:r>
              <a:rPr lang="en-US" altLang="zh-CN" dirty="0"/>
              <a:t>Analysis and Comments(Time Complexity)</a:t>
            </a:r>
            <a:endParaRPr lang="zh-CN" altLang="en-US" dirty="0"/>
          </a:p>
        </p:txBody>
      </p:sp>
      <p:sp>
        <p:nvSpPr>
          <p:cNvPr id="4" name="文本框 3"/>
          <p:cNvSpPr txBox="1"/>
          <p:nvPr/>
        </p:nvSpPr>
        <p:spPr>
          <a:xfrm>
            <a:off x="600422" y="1449520"/>
            <a:ext cx="10318470" cy="3293209"/>
          </a:xfrm>
          <a:prstGeom prst="rect">
            <a:avLst/>
          </a:prstGeom>
          <a:noFill/>
        </p:spPr>
        <p:txBody>
          <a:bodyPr wrap="square" rtlCol="0">
            <a:spAutoFit/>
          </a:bodyPr>
          <a:lstStyle/>
          <a:p>
            <a:r>
              <a:rPr lang="en-US" altLang="zh-CN" sz="2800" dirty="0"/>
              <a:t>splay tree:</a:t>
            </a:r>
          </a:p>
          <a:p>
            <a:r>
              <a:rPr lang="en-US" altLang="zh-CN" sz="2000" dirty="0"/>
              <a:t>	the first step for splay tree insertion is the same as the insertion a normal binary search tree. Then a splay is performed. The new root will be the inserted one, as a result. Since the height of splay tree is uncertain, varying from log(n) to n, (n is the number of nodes), the cost of insertion for splay tree is uncertain. The delete first find the node that to be deleted and do a splay to make it a root. Then find the max of the left subtree of new root(if there exist a left subtree) and splay the left </a:t>
            </a:r>
            <a:r>
              <a:rPr lang="en-US" altLang="zh-CN" sz="2000" dirty="0" err="1"/>
              <a:t>substree</a:t>
            </a:r>
            <a:r>
              <a:rPr lang="en-US" altLang="zh-CN" sz="2000" dirty="0"/>
              <a:t> to make the max of left the root of the left subtree. Next delete the new root, and make the right subtree be the left subtree's root's right subtree. For the same reason with the insertion, the cost of deletion can not be determined. </a:t>
            </a:r>
          </a:p>
        </p:txBody>
      </p:sp>
    </p:spTree>
    <p:extLst>
      <p:ext uri="{BB962C8B-B14F-4D97-AF65-F5344CB8AC3E}">
        <p14:creationId xmlns:p14="http://schemas.microsoft.com/office/powerpoint/2010/main" val="2610213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10085917" cy="1320800"/>
          </a:xfrm>
        </p:spPr>
        <p:txBody>
          <a:bodyPr>
            <a:normAutofit/>
          </a:bodyPr>
          <a:lstStyle/>
          <a:p>
            <a:r>
              <a:rPr lang="en-US" altLang="zh-CN" dirty="0"/>
              <a:t>4. </a:t>
            </a:r>
            <a:r>
              <a:rPr lang="en-US" altLang="zh-CN" dirty="0"/>
              <a:t>Analysis and Comments(Time Complexity)</a:t>
            </a:r>
            <a:endParaRPr lang="zh-CN" altLang="en-US" dirty="0"/>
          </a:p>
        </p:txBody>
      </p:sp>
      <p:sp>
        <p:nvSpPr>
          <p:cNvPr id="4" name="文本框 3"/>
          <p:cNvSpPr txBox="1"/>
          <p:nvPr/>
        </p:nvSpPr>
        <p:spPr>
          <a:xfrm>
            <a:off x="600422" y="1449520"/>
            <a:ext cx="10318470" cy="2862322"/>
          </a:xfrm>
          <a:prstGeom prst="rect">
            <a:avLst/>
          </a:prstGeom>
          <a:noFill/>
        </p:spPr>
        <p:txBody>
          <a:bodyPr wrap="square" rtlCol="0">
            <a:spAutoFit/>
          </a:bodyPr>
          <a:lstStyle/>
          <a:p>
            <a:r>
              <a:rPr lang="en-US" altLang="zh-CN" sz="2000" dirty="0"/>
              <a:t>However, a amortized analysis of splay tree can be carried out using the potential method. Define:</a:t>
            </a:r>
          </a:p>
          <a:p>
            <a:r>
              <a:rPr lang="en-US" altLang="zh-CN" sz="2000" dirty="0"/>
              <a:t>            S(r) = the number of nodes in the sub-tree rooted at node r (including r).</a:t>
            </a:r>
          </a:p>
          <a:p>
            <a:r>
              <a:rPr lang="en-US" altLang="zh-CN" sz="2000" dirty="0"/>
              <a:t>            rank(r) = log2(size(r)).</a:t>
            </a:r>
          </a:p>
          <a:p>
            <a:r>
              <a:rPr lang="en-US" altLang="zh-CN" sz="2000" dirty="0"/>
              <a:t>            Φ(T) = </a:t>
            </a:r>
            <a:r>
              <a:rPr lang="en-US" altLang="zh-CN" sz="2000" dirty="0" err="1"/>
              <a:t>Σrank</a:t>
            </a:r>
            <a:r>
              <a:rPr lang="en-US" altLang="zh-CN" sz="2000" dirty="0"/>
              <a:t>(all nodes) = the sum of the ranks of all the nodes in the tree.</a:t>
            </a:r>
          </a:p>
          <a:p>
            <a:r>
              <a:rPr lang="en-US" altLang="zh-CN" sz="2000" dirty="0"/>
              <a:t>            So we first </a:t>
            </a:r>
            <a:r>
              <a:rPr lang="en-US" altLang="zh-CN" sz="2000" dirty="0" err="1"/>
              <a:t>caculate</a:t>
            </a:r>
            <a:r>
              <a:rPr lang="en-US" altLang="zh-CN" sz="2000" dirty="0"/>
              <a:t> the ΔΦ: the change in the potential caused by a splay operation. There is three case, zig, zig-zag, zig-zig. We discuss them </a:t>
            </a:r>
            <a:r>
              <a:rPr lang="en-US" altLang="zh-CN" sz="2000" dirty="0" err="1"/>
              <a:t>seperately</a:t>
            </a:r>
            <a:r>
              <a:rPr lang="en-US" altLang="zh-CN" sz="2000" dirty="0"/>
              <a:t>. Denote by rank′ the rank function after the operation. x(the splayed node0, p(the parent of x) and g(the parent of p) are the nodes affected by the rotation operation.</a:t>
            </a:r>
          </a:p>
        </p:txBody>
      </p:sp>
    </p:spTree>
    <p:extLst>
      <p:ext uri="{BB962C8B-B14F-4D97-AF65-F5344CB8AC3E}">
        <p14:creationId xmlns:p14="http://schemas.microsoft.com/office/powerpoint/2010/main" val="31457291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10085917" cy="1320800"/>
          </a:xfrm>
        </p:spPr>
        <p:txBody>
          <a:bodyPr>
            <a:normAutofit/>
          </a:bodyPr>
          <a:lstStyle/>
          <a:p>
            <a:r>
              <a:rPr lang="en-US" altLang="zh-CN" dirty="0"/>
              <a:t>4. </a:t>
            </a:r>
            <a:r>
              <a:rPr lang="en-US" altLang="zh-CN" dirty="0"/>
              <a:t>Analysis and Comments(Time Complexity)</a:t>
            </a:r>
            <a:endParaRPr lang="zh-CN" altLang="en-US" dirty="0"/>
          </a:p>
        </p:txBody>
      </p:sp>
      <p:sp>
        <p:nvSpPr>
          <p:cNvPr id="4" name="文本框 3"/>
          <p:cNvSpPr txBox="1"/>
          <p:nvPr/>
        </p:nvSpPr>
        <p:spPr>
          <a:xfrm>
            <a:off x="600422" y="1449520"/>
            <a:ext cx="10318470" cy="4708981"/>
          </a:xfrm>
          <a:prstGeom prst="rect">
            <a:avLst/>
          </a:prstGeom>
          <a:noFill/>
        </p:spPr>
        <p:txBody>
          <a:bodyPr wrap="square" rtlCol="0">
            <a:spAutoFit/>
          </a:bodyPr>
          <a:lstStyle/>
          <a:p>
            <a:r>
              <a:rPr lang="en-US" altLang="zh-CN" sz="2000" dirty="0"/>
              <a:t>		Zig:</a:t>
            </a:r>
          </a:p>
          <a:p>
            <a:r>
              <a:rPr lang="en-US" altLang="zh-CN" sz="2000" dirty="0"/>
              <a:t>                </a:t>
            </a:r>
            <a:r>
              <a:rPr lang="el-GR" altLang="zh-CN" sz="2000" dirty="0"/>
              <a:t>ΔΦ = </a:t>
            </a:r>
            <a:r>
              <a:rPr lang="en-US" altLang="zh-CN" sz="2000" dirty="0"/>
              <a:t>rank′(p) − rank(p) + rank′(x) − rank(x)  [since only p and x change ranks]</a:t>
            </a:r>
          </a:p>
          <a:p>
            <a:r>
              <a:rPr lang="en-US" altLang="zh-CN" sz="2000" dirty="0"/>
              <a:t>                = rank′(p) − rank(x)  [since rank′(x)=rank(p)]</a:t>
            </a:r>
          </a:p>
          <a:p>
            <a:r>
              <a:rPr lang="en-US" altLang="zh-CN" sz="2000" dirty="0"/>
              <a:t>                ≤ rank′(x) − rank(x)   [since rank′(p)&lt;rank′(x)]</a:t>
            </a:r>
          </a:p>
          <a:p>
            <a:r>
              <a:rPr lang="en-US" altLang="zh-CN" sz="2000" dirty="0"/>
              <a:t>            Zig-Zig step:</a:t>
            </a:r>
          </a:p>
          <a:p>
            <a:r>
              <a:rPr lang="en-US" altLang="zh-CN" sz="2000" dirty="0"/>
              <a:t>                </a:t>
            </a:r>
            <a:r>
              <a:rPr lang="el-GR" altLang="zh-CN" sz="2000" dirty="0"/>
              <a:t>ΔΦ = </a:t>
            </a:r>
            <a:r>
              <a:rPr lang="en-US" altLang="zh-CN" sz="2000" dirty="0"/>
              <a:t>rank′(g) − rank(g) + rank′(p) − rank(p) + rank′(x) − rank(x)</a:t>
            </a:r>
          </a:p>
          <a:p>
            <a:r>
              <a:rPr lang="en-US" altLang="zh-CN" sz="2000" dirty="0"/>
              <a:t>                   = rank′(g) + rank′(p) − rank(p) − rank(x)     [since rank′(x)=rank(g)]</a:t>
            </a:r>
          </a:p>
          <a:p>
            <a:r>
              <a:rPr lang="en-US" altLang="zh-CN" sz="2000" dirty="0"/>
              <a:t>                   ≤ rank′(g) + rank′(x) − 2 rank(x)        [since rank(x)&lt;rank(p) and rank′(x)&gt;rank′(p)]</a:t>
            </a:r>
          </a:p>
          <a:p>
            <a:r>
              <a:rPr lang="en-US" altLang="zh-CN" sz="2000" dirty="0"/>
              <a:t>                   ≤ 3(rank′(x)−rank(x)) − 2         [due to the concavity of the log function]</a:t>
            </a:r>
          </a:p>
          <a:p>
            <a:r>
              <a:rPr lang="en-US" altLang="zh-CN" sz="2000" dirty="0"/>
              <a:t>            Zig-Zag step:</a:t>
            </a:r>
          </a:p>
          <a:p>
            <a:r>
              <a:rPr lang="en-US" altLang="zh-CN" sz="2000" dirty="0"/>
              <a:t>                </a:t>
            </a:r>
            <a:r>
              <a:rPr lang="el-GR" altLang="zh-CN" sz="2000" dirty="0"/>
              <a:t>ΔΦ = </a:t>
            </a:r>
            <a:r>
              <a:rPr lang="en-US" altLang="zh-CN" sz="2000" dirty="0"/>
              <a:t>rank′(g) − rank(g) + rank′(p) − rank(p) + rank′(x) − rank(x)</a:t>
            </a:r>
          </a:p>
          <a:p>
            <a:r>
              <a:rPr lang="en-US" altLang="zh-CN" sz="2000" dirty="0"/>
              <a:t>                   ≤ rank′(g) + rank′(p) − 2 rank(x)      [since rank′(x)=rank(g) and rank(x)&lt;rank(p)]</a:t>
            </a:r>
          </a:p>
          <a:p>
            <a:r>
              <a:rPr lang="en-US" altLang="zh-CN" sz="2000" dirty="0"/>
              <a:t>                   ≤ 2(rank′(x)−rank(x)) − 2         [due to the concavity of the log function]</a:t>
            </a:r>
          </a:p>
        </p:txBody>
      </p:sp>
    </p:spTree>
    <p:extLst>
      <p:ext uri="{BB962C8B-B14F-4D97-AF65-F5344CB8AC3E}">
        <p14:creationId xmlns:p14="http://schemas.microsoft.com/office/powerpoint/2010/main" val="42468724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10085917" cy="1320800"/>
          </a:xfrm>
        </p:spPr>
        <p:txBody>
          <a:bodyPr>
            <a:normAutofit/>
          </a:bodyPr>
          <a:lstStyle/>
          <a:p>
            <a:r>
              <a:rPr lang="en-US" altLang="zh-CN" dirty="0"/>
              <a:t>4. </a:t>
            </a:r>
            <a:r>
              <a:rPr lang="en-US" altLang="zh-CN" dirty="0"/>
              <a:t>Analysis and Comments(Time Complexity)</a:t>
            </a:r>
            <a:endParaRPr lang="zh-CN" altLang="en-US" dirty="0"/>
          </a:p>
        </p:txBody>
      </p:sp>
      <p:sp>
        <p:nvSpPr>
          <p:cNvPr id="4" name="文本框 3"/>
          <p:cNvSpPr txBox="1"/>
          <p:nvPr/>
        </p:nvSpPr>
        <p:spPr>
          <a:xfrm>
            <a:off x="600422" y="1449520"/>
            <a:ext cx="10318470" cy="4093428"/>
          </a:xfrm>
          <a:prstGeom prst="rect">
            <a:avLst/>
          </a:prstGeom>
          <a:noFill/>
        </p:spPr>
        <p:txBody>
          <a:bodyPr wrap="square" rtlCol="0">
            <a:spAutoFit/>
          </a:bodyPr>
          <a:lstStyle/>
          <a:p>
            <a:r>
              <a:rPr lang="en-US" altLang="zh-CN" sz="2000" dirty="0"/>
              <a:t> The amortized cost of any operation is ΔΦ plus the actual cost. The actual cost of any zig-zig or zig-zag operation is no bigger than 2 since there are almost two rotations to make. amortized-cost=</a:t>
            </a:r>
            <a:r>
              <a:rPr lang="en-US" altLang="zh-CN" sz="2000" dirty="0" err="1"/>
              <a:t>cost+ΔΦ</a:t>
            </a:r>
            <a:r>
              <a:rPr lang="en-US" altLang="zh-CN" sz="2000" dirty="0"/>
              <a:t>&lt;=3(rank'(x)-rank'(x))</a:t>
            </a:r>
          </a:p>
          <a:p>
            <a:r>
              <a:rPr lang="en-US" altLang="zh-CN" sz="2000" dirty="0"/>
              <a:t>            When add all the x together, we got that amortized-cost=</a:t>
            </a:r>
            <a:r>
              <a:rPr lang="en-US" altLang="zh-CN" sz="2000" dirty="0" err="1"/>
              <a:t>cost+ΔΦ</a:t>
            </a:r>
            <a:r>
              <a:rPr lang="en-US" altLang="zh-CN" sz="2000" dirty="0"/>
              <a:t>=3(rank(root)-rank(x)), which is log(n).</a:t>
            </a:r>
          </a:p>
          <a:p>
            <a:r>
              <a:rPr lang="en-US" altLang="zh-CN" sz="2000" dirty="0"/>
              <a:t>            so the amortized-cost for a splay that bring a node to the root is O(</a:t>
            </a:r>
            <a:r>
              <a:rPr lang="en-US" altLang="zh-CN" sz="2000" dirty="0" err="1"/>
              <a:t>logn</a:t>
            </a:r>
            <a:r>
              <a:rPr lang="en-US" altLang="zh-CN" sz="2000" dirty="0"/>
              <a:t>). thus the amortized-cost for insertion and deletion</a:t>
            </a:r>
          </a:p>
          <a:p>
            <a:r>
              <a:rPr lang="en-US" altLang="zh-CN" sz="2000" dirty="0"/>
              <a:t>        unbalanced tree:</a:t>
            </a:r>
          </a:p>
          <a:p>
            <a:r>
              <a:rPr lang="en-US" altLang="zh-CN" sz="2000" dirty="0"/>
              <a:t>            the insertion for unbalanced tree is to find the proper position. Every time go left if smaller than the node or go right otherwise. Depending on the input, the operation costs O(log(n)) to O(n). The worst case is that the input is increasing or decreasing. The best case is that the input always keep the tree to be a balanced tree.</a:t>
            </a:r>
          </a:p>
          <a:p>
            <a:r>
              <a:rPr lang="en-US" altLang="zh-CN" sz="2000" dirty="0"/>
              <a:t>            the delete is similar to the insertion, cost from O(log(n)) to O(n).</a:t>
            </a:r>
          </a:p>
        </p:txBody>
      </p:sp>
    </p:spTree>
    <p:extLst>
      <p:ext uri="{BB962C8B-B14F-4D97-AF65-F5344CB8AC3E}">
        <p14:creationId xmlns:p14="http://schemas.microsoft.com/office/powerpoint/2010/main" val="1345954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10085917" cy="1320800"/>
          </a:xfrm>
        </p:spPr>
        <p:txBody>
          <a:bodyPr>
            <a:normAutofit/>
          </a:bodyPr>
          <a:lstStyle/>
          <a:p>
            <a:r>
              <a:rPr lang="en-US" altLang="zh-CN" dirty="0"/>
              <a:t>4. </a:t>
            </a:r>
            <a:r>
              <a:rPr lang="en-US" altLang="zh-CN" dirty="0"/>
              <a:t>Analysis and Comments(Space Complexity)</a:t>
            </a:r>
            <a:endParaRPr lang="zh-CN" altLang="en-US" dirty="0"/>
          </a:p>
        </p:txBody>
      </p:sp>
      <p:sp>
        <p:nvSpPr>
          <p:cNvPr id="4" name="文本框 3"/>
          <p:cNvSpPr txBox="1"/>
          <p:nvPr/>
        </p:nvSpPr>
        <p:spPr>
          <a:xfrm>
            <a:off x="600422" y="1449520"/>
            <a:ext cx="10318470" cy="4708981"/>
          </a:xfrm>
          <a:prstGeom prst="rect">
            <a:avLst/>
          </a:prstGeom>
          <a:noFill/>
        </p:spPr>
        <p:txBody>
          <a:bodyPr wrap="square" rtlCol="0">
            <a:spAutoFit/>
          </a:bodyPr>
          <a:lstStyle/>
          <a:p>
            <a:r>
              <a:rPr lang="en-US" altLang="zh-CN" sz="2000" dirty="0"/>
              <a:t> space complexities:</a:t>
            </a:r>
          </a:p>
          <a:p>
            <a:r>
              <a:rPr lang="en-US" altLang="zh-CN" sz="2000" dirty="0"/>
              <a:t>            </a:t>
            </a:r>
            <a:r>
              <a:rPr lang="en-US" altLang="zh-CN" sz="2000" dirty="0" err="1"/>
              <a:t>avl</a:t>
            </a:r>
            <a:r>
              <a:rPr lang="en-US" altLang="zh-CN" sz="2000" dirty="0"/>
              <a:t> tree:</a:t>
            </a:r>
          </a:p>
          <a:p>
            <a:r>
              <a:rPr lang="en-US" altLang="zh-CN" sz="2000" dirty="0"/>
              <a:t>                each node cost O(1) space, so n nodes cost O(n) space. The recursion in insertion or deletion cost at most O(</a:t>
            </a:r>
            <a:r>
              <a:rPr lang="en-US" altLang="zh-CN" sz="2000" dirty="0" err="1"/>
              <a:t>logn</a:t>
            </a:r>
            <a:r>
              <a:rPr lang="en-US" altLang="zh-CN" sz="2000" dirty="0"/>
              <a:t>) for the height of </a:t>
            </a:r>
            <a:r>
              <a:rPr lang="en-US" altLang="zh-CN" sz="2000" dirty="0" err="1"/>
              <a:t>avl</a:t>
            </a:r>
            <a:r>
              <a:rPr lang="en-US" altLang="zh-CN" sz="2000" dirty="0"/>
              <a:t> tree is O(</a:t>
            </a:r>
            <a:r>
              <a:rPr lang="en-US" altLang="zh-CN" sz="2000" dirty="0" err="1"/>
              <a:t>logn</a:t>
            </a:r>
            <a:r>
              <a:rPr lang="en-US" altLang="zh-CN" sz="2000" dirty="0"/>
              <a:t>). So the space complexity is O(n).</a:t>
            </a:r>
          </a:p>
          <a:p>
            <a:r>
              <a:rPr lang="en-US" altLang="zh-CN" sz="2000" dirty="0"/>
              <a:t>            </a:t>
            </a:r>
          </a:p>
          <a:p>
            <a:r>
              <a:rPr lang="en-US" altLang="zh-CN" sz="2000" dirty="0"/>
              <a:t>            splay tree:</a:t>
            </a:r>
          </a:p>
          <a:p>
            <a:r>
              <a:rPr lang="en-US" altLang="zh-CN" sz="2000" dirty="0"/>
              <a:t>                 each node cost O(1) space, so n nodes cost O(n) space. The recursion cost at insertion or deletion most O(n) for the height of splay tree is O(n). So the space complexity is O(n).</a:t>
            </a:r>
          </a:p>
          <a:p>
            <a:endParaRPr lang="en-US" altLang="zh-CN" sz="2000" dirty="0"/>
          </a:p>
          <a:p>
            <a:r>
              <a:rPr lang="en-US" altLang="zh-CN" sz="2000" dirty="0"/>
              <a:t>            unbalanced tree:</a:t>
            </a:r>
          </a:p>
          <a:p>
            <a:r>
              <a:rPr lang="en-US" altLang="zh-CN" sz="2000" dirty="0"/>
              <a:t>                 each node cost O(1) space, so n nodes cost O(n) space. The recursion cost at deletion most O(n) for the height of </a:t>
            </a:r>
            <a:r>
              <a:rPr lang="en-US" altLang="zh-CN" sz="2000" dirty="0" err="1"/>
              <a:t>ubalanced</a:t>
            </a:r>
            <a:r>
              <a:rPr lang="en-US" altLang="zh-CN" sz="2000" dirty="0"/>
              <a:t> tree is O(n). So the space complexity is O(n).</a:t>
            </a:r>
          </a:p>
        </p:txBody>
      </p:sp>
    </p:spTree>
    <p:extLst>
      <p:ext uri="{BB962C8B-B14F-4D97-AF65-F5344CB8AC3E}">
        <p14:creationId xmlns:p14="http://schemas.microsoft.com/office/powerpoint/2010/main" val="35013992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10085917" cy="1320800"/>
          </a:xfrm>
        </p:spPr>
        <p:txBody>
          <a:bodyPr>
            <a:normAutofit/>
          </a:bodyPr>
          <a:lstStyle/>
          <a:p>
            <a:r>
              <a:rPr lang="en-US" altLang="zh-CN" dirty="0"/>
              <a:t>4. </a:t>
            </a:r>
            <a:r>
              <a:rPr lang="en-US" altLang="zh-CN" dirty="0"/>
              <a:t>Analysis and Comments(Comments)</a:t>
            </a:r>
            <a:endParaRPr lang="zh-CN" altLang="en-US" dirty="0"/>
          </a:p>
        </p:txBody>
      </p:sp>
      <p:sp>
        <p:nvSpPr>
          <p:cNvPr id="4" name="文本框 3"/>
          <p:cNvSpPr txBox="1"/>
          <p:nvPr/>
        </p:nvSpPr>
        <p:spPr>
          <a:xfrm>
            <a:off x="600422" y="1449520"/>
            <a:ext cx="10318470" cy="2554545"/>
          </a:xfrm>
          <a:prstGeom prst="rect">
            <a:avLst/>
          </a:prstGeom>
          <a:noFill/>
        </p:spPr>
        <p:txBody>
          <a:bodyPr wrap="square" rtlCol="0">
            <a:spAutoFit/>
          </a:bodyPr>
          <a:lstStyle/>
          <a:p>
            <a:r>
              <a:rPr lang="en-US" altLang="zh-CN" sz="2000" dirty="0"/>
              <a:t>from the tests results we can see that in random order the unbalanced tree performs best, for it doesn't have any balanced operations and can still be relatively balanced for the input is random. However, when the input is increasing and decreasing the splay tree and </a:t>
            </a:r>
            <a:r>
              <a:rPr lang="en-US" altLang="zh-CN" sz="2000" dirty="0" err="1"/>
              <a:t>avl</a:t>
            </a:r>
            <a:r>
              <a:rPr lang="en-US" altLang="zh-CN" sz="2000" dirty="0"/>
              <a:t> tree works fine, having little difference with the performance when the input is random, while the performance of unbalanced is terrible. From the test result we can draw a conclusion that generally the </a:t>
            </a:r>
            <a:r>
              <a:rPr lang="en-US" altLang="zh-CN" sz="2000" dirty="0" err="1"/>
              <a:t>ubalanced</a:t>
            </a:r>
            <a:r>
              <a:rPr lang="en-US" altLang="zh-CN" sz="2000" dirty="0"/>
              <a:t> tree works fine for random input while </a:t>
            </a:r>
            <a:r>
              <a:rPr lang="en-US" altLang="zh-CN" sz="2000" dirty="0" err="1"/>
              <a:t>avl</a:t>
            </a:r>
            <a:r>
              <a:rPr lang="en-US" altLang="zh-CN" sz="2000" dirty="0"/>
              <a:t> tree and splay tree have excellent performance guarantees for different kinds of inputs.</a:t>
            </a:r>
          </a:p>
        </p:txBody>
      </p:sp>
    </p:spTree>
    <p:extLst>
      <p:ext uri="{BB962C8B-B14F-4D97-AF65-F5344CB8AC3E}">
        <p14:creationId xmlns:p14="http://schemas.microsoft.com/office/powerpoint/2010/main" val="2972382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1. Introduction </a:t>
            </a:r>
            <a:br>
              <a:rPr lang="en-US" altLang="zh-CN" dirty="0"/>
            </a:br>
            <a:r>
              <a:rPr lang="en-US" altLang="zh-CN" sz="2700" dirty="0"/>
              <a:t>(we already know it but necessary)</a:t>
            </a:r>
            <a:br>
              <a:rPr lang="en-US" altLang="zh-CN" dirty="0"/>
            </a:br>
            <a:endParaRPr lang="zh-CN" altLang="en-US" dirty="0"/>
          </a:p>
        </p:txBody>
      </p:sp>
      <p:sp>
        <p:nvSpPr>
          <p:cNvPr id="4" name="文本框 3"/>
          <p:cNvSpPr txBox="1"/>
          <p:nvPr/>
        </p:nvSpPr>
        <p:spPr>
          <a:xfrm>
            <a:off x="677334" y="1800045"/>
            <a:ext cx="10318470" cy="4216539"/>
          </a:xfrm>
          <a:prstGeom prst="rect">
            <a:avLst/>
          </a:prstGeom>
          <a:noFill/>
        </p:spPr>
        <p:txBody>
          <a:bodyPr wrap="square" rtlCol="0">
            <a:spAutoFit/>
          </a:bodyPr>
          <a:lstStyle/>
          <a:p>
            <a:r>
              <a:rPr lang="en-US" altLang="zh-CN" dirty="0"/>
              <a:t>Binary search tree, which we are very familiar with</a:t>
            </a:r>
          </a:p>
          <a:p>
            <a:r>
              <a:rPr lang="en-US" altLang="zh-CN" sz="1400" dirty="0"/>
              <a:t>It is a data structure, which meets the following requirements:</a:t>
            </a:r>
          </a:p>
          <a:p>
            <a:pPr marL="285750" indent="-285750">
              <a:buFont typeface="Arial" panose="020B0604020202020204" pitchFamily="34" charset="0"/>
              <a:buChar char="•"/>
            </a:pPr>
            <a:r>
              <a:rPr lang="en-US" altLang="zh-CN" sz="1400" dirty="0"/>
              <a:t>it is a binary tree;</a:t>
            </a:r>
          </a:p>
          <a:p>
            <a:pPr marL="285750" indent="-285750">
              <a:buFont typeface="Arial" panose="020B0604020202020204" pitchFamily="34" charset="0"/>
              <a:buChar char="•"/>
            </a:pPr>
            <a:r>
              <a:rPr lang="en-US" altLang="zh-CN" sz="1400" dirty="0"/>
              <a:t>* each node contains a value;</a:t>
            </a:r>
          </a:p>
          <a:p>
            <a:pPr marL="285750" indent="-285750">
              <a:buFont typeface="Arial" panose="020B0604020202020204" pitchFamily="34" charset="0"/>
              <a:buChar char="•"/>
            </a:pPr>
            <a:r>
              <a:rPr lang="en-US" altLang="zh-CN" sz="1400" dirty="0"/>
              <a:t>* a total order is defined on these values (every two values can be compared with each other);</a:t>
            </a:r>
          </a:p>
          <a:p>
            <a:pPr marL="285750" indent="-285750">
              <a:buFont typeface="Arial" panose="020B0604020202020204" pitchFamily="34" charset="0"/>
              <a:buChar char="•"/>
            </a:pPr>
            <a:r>
              <a:rPr lang="en-US" altLang="zh-CN" sz="1400" dirty="0"/>
              <a:t>* left subtree of a node contains only values lesser, than the node's value;</a:t>
            </a:r>
          </a:p>
          <a:p>
            <a:pPr marL="285750" indent="-285750">
              <a:buFont typeface="Arial" panose="020B0604020202020204" pitchFamily="34" charset="0"/>
              <a:buChar char="•"/>
            </a:pPr>
            <a:r>
              <a:rPr lang="en-US" altLang="zh-CN" sz="1400" dirty="0"/>
              <a:t>* right subtree of a node contains only values greater, than the node's value.</a:t>
            </a:r>
          </a:p>
          <a:p>
            <a:endParaRPr lang="en-US" altLang="zh-CN" sz="1400" dirty="0"/>
          </a:p>
          <a:p>
            <a:pPr lvl="0"/>
            <a:r>
              <a:rPr lang="en-US" altLang="zh-CN" dirty="0">
                <a:solidFill>
                  <a:prstClr val="white"/>
                </a:solidFill>
              </a:rPr>
              <a:t>AVL tree, </a:t>
            </a:r>
            <a:r>
              <a:rPr lang="en-US" altLang="zh-CN" dirty="0"/>
              <a:t>a self-balancing binary search tree.</a:t>
            </a:r>
          </a:p>
          <a:p>
            <a:pPr lvl="0"/>
            <a:r>
              <a:rPr lang="en-US" altLang="zh-CN" sz="1400" dirty="0"/>
              <a:t>In an AVL tree, the heights of the two child subtrees of any node differ by at most one; if at any time they differ by more than one, rebalancing is done to restore this property. Lookup, insertion, and deletion all take O(log </a:t>
            </a:r>
            <a:r>
              <a:rPr lang="en-US" altLang="zh-CN" sz="1400" i="1" dirty="0"/>
              <a:t>n</a:t>
            </a:r>
            <a:r>
              <a:rPr lang="en-US" altLang="zh-CN" sz="1400" dirty="0"/>
              <a:t>) time in both the average and worst cases, where </a:t>
            </a:r>
            <a:r>
              <a:rPr lang="en-US" altLang="zh-CN" sz="1400" i="1" dirty="0"/>
              <a:t>n</a:t>
            </a:r>
            <a:r>
              <a:rPr lang="en-US" altLang="zh-CN" sz="1400" dirty="0"/>
              <a:t> is the number of nodes in the tree prior to the operation.</a:t>
            </a:r>
          </a:p>
          <a:p>
            <a:pPr lvl="0"/>
            <a:endParaRPr lang="en-US" altLang="zh-CN" sz="1400" dirty="0"/>
          </a:p>
          <a:p>
            <a:pPr lvl="0"/>
            <a:r>
              <a:rPr lang="en-US" altLang="zh-CN" dirty="0"/>
              <a:t>Splay tree, a self-adjusting binary search tree with the additional property that recently accessed elements are quick to access again. </a:t>
            </a:r>
          </a:p>
          <a:p>
            <a:pPr lvl="0"/>
            <a:r>
              <a:rPr lang="en-US" altLang="zh-CN" sz="1400" dirty="0"/>
              <a:t>It performs basic operations such as insertion, look-up and removal in O(log n) amortized time. For many sequences of non-random operations, splay trees perform better than other search trees, even when the specific pattern of the sequence is unknown.</a:t>
            </a:r>
          </a:p>
        </p:txBody>
      </p:sp>
    </p:spTree>
    <p:extLst>
      <p:ext uri="{BB962C8B-B14F-4D97-AF65-F5344CB8AC3E}">
        <p14:creationId xmlns:p14="http://schemas.microsoft.com/office/powerpoint/2010/main" val="1976468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67858" y="2545493"/>
            <a:ext cx="10085917" cy="1320800"/>
          </a:xfrm>
        </p:spPr>
        <p:txBody>
          <a:bodyPr>
            <a:normAutofit/>
          </a:bodyPr>
          <a:lstStyle/>
          <a:p>
            <a:r>
              <a:rPr lang="en-US" altLang="zh-CN" dirty="0"/>
              <a:t>Thank you.</a:t>
            </a:r>
            <a:endParaRPr lang="zh-CN" altLang="en-US" dirty="0"/>
          </a:p>
        </p:txBody>
      </p:sp>
    </p:spTree>
    <p:extLst>
      <p:ext uri="{BB962C8B-B14F-4D97-AF65-F5344CB8AC3E}">
        <p14:creationId xmlns:p14="http://schemas.microsoft.com/office/powerpoint/2010/main" val="2445007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1. Introduction </a:t>
            </a:r>
            <a:br>
              <a:rPr lang="en-US" altLang="zh-CN" dirty="0"/>
            </a:br>
            <a:r>
              <a:rPr lang="en-US" altLang="zh-CN" sz="2700" dirty="0"/>
              <a:t>(we already know it but necessary)</a:t>
            </a:r>
            <a:br>
              <a:rPr lang="en-US" altLang="zh-CN" dirty="0"/>
            </a:br>
            <a:endParaRPr lang="zh-CN" altLang="en-US" dirty="0"/>
          </a:p>
        </p:txBody>
      </p:sp>
      <p:sp>
        <p:nvSpPr>
          <p:cNvPr id="4" name="文本框 3"/>
          <p:cNvSpPr txBox="1"/>
          <p:nvPr/>
        </p:nvSpPr>
        <p:spPr>
          <a:xfrm>
            <a:off x="677334" y="1800045"/>
            <a:ext cx="10318470" cy="3693319"/>
          </a:xfrm>
          <a:prstGeom prst="rect">
            <a:avLst/>
          </a:prstGeom>
          <a:noFill/>
        </p:spPr>
        <p:txBody>
          <a:bodyPr wrap="square" rtlCol="0">
            <a:spAutoFit/>
          </a:bodyPr>
          <a:lstStyle/>
          <a:p>
            <a:r>
              <a:rPr lang="en-US" altLang="zh-CN" dirty="0"/>
              <a:t>In this project, We need to simply implement operations on binary search trees, AVL trees and splay tree. In order to study and compare these data structures, we should compare the performances by inserting and deleting a sequence of numbers in different ways as the project itself gave us.</a:t>
            </a:r>
          </a:p>
          <a:p>
            <a:endParaRPr lang="en-US" altLang="zh-CN" dirty="0"/>
          </a:p>
          <a:p>
            <a:r>
              <a:rPr lang="en-US" altLang="zh-CN" dirty="0"/>
              <a:t>There are 3 key points:</a:t>
            </a:r>
          </a:p>
          <a:p>
            <a:pPr marL="342900" indent="-342900">
              <a:buAutoNum type="arabicPeriod"/>
            </a:pPr>
            <a:r>
              <a:rPr lang="en-US" altLang="zh-CN" dirty="0"/>
              <a:t>Implementation </a:t>
            </a:r>
          </a:p>
          <a:p>
            <a:pPr marL="342900" indent="-342900">
              <a:buAutoNum type="arabicPeriod"/>
            </a:pPr>
            <a:r>
              <a:rPr lang="en-US" altLang="zh-CN" dirty="0"/>
              <a:t>Correctness</a:t>
            </a:r>
          </a:p>
          <a:p>
            <a:pPr marL="342900" indent="-342900">
              <a:buAutoNum type="arabicPeriod"/>
            </a:pPr>
            <a:r>
              <a:rPr lang="en-US" altLang="zh-CN" dirty="0"/>
              <a:t>Comparison </a:t>
            </a:r>
            <a:br>
              <a:rPr lang="en-US" altLang="zh-CN" dirty="0"/>
            </a:br>
            <a:endParaRPr lang="en-US" altLang="zh-CN" dirty="0"/>
          </a:p>
          <a:p>
            <a:r>
              <a:rPr lang="en-US" altLang="zh-CN" dirty="0"/>
              <a:t>Rather than the course data structure, we don’t have PTA to help us to know if there is any obvious bug. So we need to test the correctness and compare each tree to give out the conclusion. </a:t>
            </a:r>
          </a:p>
        </p:txBody>
      </p:sp>
    </p:spTree>
    <p:extLst>
      <p:ext uri="{BB962C8B-B14F-4D97-AF65-F5344CB8AC3E}">
        <p14:creationId xmlns:p14="http://schemas.microsoft.com/office/powerpoint/2010/main" val="1991684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609600"/>
            <a:ext cx="8596668" cy="1320800"/>
          </a:xfrm>
        </p:spPr>
        <p:txBody>
          <a:bodyPr>
            <a:normAutofit fontScale="90000"/>
          </a:bodyPr>
          <a:lstStyle/>
          <a:p>
            <a:r>
              <a:rPr lang="en-US" altLang="zh-CN" dirty="0"/>
              <a:t>2. Algorithm Specification: AVL </a:t>
            </a:r>
            <a:br>
              <a:rPr lang="en-US" altLang="zh-CN" dirty="0"/>
            </a:br>
            <a:br>
              <a:rPr lang="en-US" altLang="zh-CN" dirty="0"/>
            </a:br>
            <a:endParaRPr lang="zh-CN" altLang="en-US" dirty="0"/>
          </a:p>
        </p:txBody>
      </p:sp>
      <p:sp>
        <p:nvSpPr>
          <p:cNvPr id="4" name="文本框 3"/>
          <p:cNvSpPr txBox="1"/>
          <p:nvPr/>
        </p:nvSpPr>
        <p:spPr>
          <a:xfrm>
            <a:off x="677334" y="1800045"/>
            <a:ext cx="10318470" cy="3970318"/>
          </a:xfrm>
          <a:prstGeom prst="rect">
            <a:avLst/>
          </a:prstGeom>
          <a:noFill/>
        </p:spPr>
        <p:txBody>
          <a:bodyPr wrap="square" rtlCol="0">
            <a:spAutoFit/>
          </a:bodyPr>
          <a:lstStyle/>
          <a:p>
            <a:r>
              <a:rPr lang="en-US" altLang="zh-CN" dirty="0"/>
              <a:t>2.1 AVL tree</a:t>
            </a:r>
          </a:p>
          <a:p>
            <a:endParaRPr lang="en-US" altLang="zh-CN" dirty="0"/>
          </a:p>
          <a:p>
            <a:r>
              <a:rPr lang="en-US" altLang="zh-CN" dirty="0"/>
              <a:t>The data structure we use is simple</a:t>
            </a:r>
          </a:p>
          <a:p>
            <a:endParaRPr lang="en-US" altLang="zh-CN" dirty="0"/>
          </a:p>
          <a:p>
            <a:endParaRPr lang="en-US" altLang="zh-CN" dirty="0"/>
          </a:p>
          <a:p>
            <a:r>
              <a:rPr lang="en-US" altLang="zh-CN" dirty="0"/>
              <a:t>We divided its algorithm into 6 parts</a:t>
            </a:r>
          </a:p>
          <a:p>
            <a:pPr marL="342900" indent="-342900">
              <a:buAutoNum type="arabicPeriod"/>
            </a:pPr>
            <a:r>
              <a:rPr lang="en-US" altLang="zh-CN" dirty="0"/>
              <a:t>Build and free</a:t>
            </a:r>
          </a:p>
          <a:p>
            <a:pPr marL="342900" indent="-342900">
              <a:buAutoNum type="arabicPeriod"/>
            </a:pPr>
            <a:r>
              <a:rPr lang="en-US" altLang="zh-CN" dirty="0"/>
              <a:t>Finding certain node, min and max node of value</a:t>
            </a:r>
          </a:p>
          <a:p>
            <a:pPr marL="342900" indent="-342900">
              <a:buAutoNum type="arabicPeriod"/>
            </a:pPr>
            <a:r>
              <a:rPr lang="en-US" altLang="zh-CN" dirty="0"/>
              <a:t>The deletion</a:t>
            </a:r>
          </a:p>
          <a:p>
            <a:pPr marL="342900" indent="-342900">
              <a:buAutoNum type="arabicPeriod"/>
            </a:pPr>
            <a:r>
              <a:rPr lang="en-US" altLang="zh-CN" dirty="0"/>
              <a:t>The insertion</a:t>
            </a:r>
          </a:p>
          <a:p>
            <a:pPr marL="342900" indent="-342900">
              <a:buAutoNum type="arabicPeriod"/>
            </a:pPr>
            <a:r>
              <a:rPr lang="en-US" altLang="zh-CN" dirty="0"/>
              <a:t>4 Rotations</a:t>
            </a:r>
          </a:p>
          <a:p>
            <a:endParaRPr lang="en-US" altLang="zh-CN" dirty="0"/>
          </a:p>
          <a:p>
            <a:r>
              <a:rPr lang="en-US" altLang="zh-CN" dirty="0"/>
              <a:t>The first 2 parts are worthless to spend time discussing.</a:t>
            </a:r>
          </a:p>
          <a:p>
            <a:r>
              <a:rPr lang="en-US" altLang="zh-CN" dirty="0"/>
              <a:t>Let’s focus on the rest.</a:t>
            </a:r>
          </a:p>
        </p:txBody>
      </p:sp>
      <p:pic>
        <p:nvPicPr>
          <p:cNvPr id="3" name="图片 2" descr="屏幕剪辑"/>
          <p:cNvPicPr>
            <a:picLocks noChangeAspect="1"/>
          </p:cNvPicPr>
          <p:nvPr/>
        </p:nvPicPr>
        <p:blipFill>
          <a:blip r:embed="rId2"/>
          <a:stretch>
            <a:fillRect/>
          </a:stretch>
        </p:blipFill>
        <p:spPr>
          <a:xfrm>
            <a:off x="5120946" y="1726103"/>
            <a:ext cx="2963375" cy="1549037"/>
          </a:xfrm>
          <a:prstGeom prst="rect">
            <a:avLst/>
          </a:prstGeom>
        </p:spPr>
      </p:pic>
    </p:spTree>
    <p:extLst>
      <p:ext uri="{BB962C8B-B14F-4D97-AF65-F5344CB8AC3E}">
        <p14:creationId xmlns:p14="http://schemas.microsoft.com/office/powerpoint/2010/main" val="1826901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609600"/>
            <a:ext cx="8596668" cy="1320800"/>
          </a:xfrm>
        </p:spPr>
        <p:txBody>
          <a:bodyPr>
            <a:normAutofit fontScale="90000"/>
          </a:bodyPr>
          <a:lstStyle/>
          <a:p>
            <a:r>
              <a:rPr lang="en-US" altLang="zh-CN" dirty="0"/>
              <a:t>2. Algorithm Specification: AVL(insert, delete) </a:t>
            </a:r>
            <a:br>
              <a:rPr lang="en-US" altLang="zh-CN" dirty="0"/>
            </a:br>
            <a:br>
              <a:rPr lang="en-US" altLang="zh-CN" dirty="0"/>
            </a:br>
            <a:endParaRPr lang="zh-CN" altLang="en-US" dirty="0"/>
          </a:p>
        </p:txBody>
      </p:sp>
      <p:sp>
        <p:nvSpPr>
          <p:cNvPr id="4" name="文本框 3"/>
          <p:cNvSpPr txBox="1"/>
          <p:nvPr/>
        </p:nvSpPr>
        <p:spPr>
          <a:xfrm>
            <a:off x="600422" y="1449520"/>
            <a:ext cx="10318470" cy="1754326"/>
          </a:xfrm>
          <a:prstGeom prst="rect">
            <a:avLst/>
          </a:prstGeom>
          <a:noFill/>
        </p:spPr>
        <p:txBody>
          <a:bodyPr wrap="square" rtlCol="0">
            <a:spAutoFit/>
          </a:bodyPr>
          <a:lstStyle/>
          <a:p>
            <a:r>
              <a:rPr lang="en-US" altLang="zh-CN" dirty="0"/>
              <a:t>For insertion and deletion, the implementation of finding the exact node is simple.</a:t>
            </a:r>
          </a:p>
          <a:p>
            <a:r>
              <a:rPr lang="en-US" altLang="zh-CN" dirty="0"/>
              <a:t> </a:t>
            </a:r>
          </a:p>
          <a:p>
            <a:r>
              <a:rPr lang="en-US" altLang="zh-CN" dirty="0"/>
              <a:t>Problem is that we need to adjust the height/rotate after deletion/insertion.</a:t>
            </a:r>
          </a:p>
          <a:p>
            <a:endParaRPr lang="en-US" altLang="zh-CN" dirty="0"/>
          </a:p>
          <a:p>
            <a:r>
              <a:rPr lang="en-US" altLang="zh-CN" dirty="0"/>
              <a:t>The figures are inserting and adjusting.</a:t>
            </a:r>
          </a:p>
          <a:p>
            <a:endParaRPr lang="en-US" altLang="zh-CN" dirty="0"/>
          </a:p>
        </p:txBody>
      </p:sp>
      <p:pic>
        <p:nvPicPr>
          <p:cNvPr id="6" name="图片 5" descr="屏幕剪辑"/>
          <p:cNvPicPr>
            <a:picLocks noChangeAspect="1"/>
          </p:cNvPicPr>
          <p:nvPr/>
        </p:nvPicPr>
        <p:blipFill>
          <a:blip r:embed="rId2"/>
          <a:stretch>
            <a:fillRect/>
          </a:stretch>
        </p:blipFill>
        <p:spPr>
          <a:xfrm>
            <a:off x="600422" y="3189010"/>
            <a:ext cx="3638577" cy="2176478"/>
          </a:xfrm>
          <a:prstGeom prst="rect">
            <a:avLst/>
          </a:prstGeom>
        </p:spPr>
      </p:pic>
      <p:pic>
        <p:nvPicPr>
          <p:cNvPr id="7" name="图片 6" descr="屏幕剪辑"/>
          <p:cNvPicPr>
            <a:picLocks noChangeAspect="1"/>
          </p:cNvPicPr>
          <p:nvPr/>
        </p:nvPicPr>
        <p:blipFill>
          <a:blip r:embed="rId3"/>
          <a:stretch>
            <a:fillRect/>
          </a:stretch>
        </p:blipFill>
        <p:spPr>
          <a:xfrm>
            <a:off x="4706623" y="2960605"/>
            <a:ext cx="3702439" cy="2648125"/>
          </a:xfrm>
          <a:prstGeom prst="rect">
            <a:avLst/>
          </a:prstGeom>
        </p:spPr>
      </p:pic>
    </p:spTree>
    <p:extLst>
      <p:ext uri="{BB962C8B-B14F-4D97-AF65-F5344CB8AC3E}">
        <p14:creationId xmlns:p14="http://schemas.microsoft.com/office/powerpoint/2010/main" val="3200576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609600"/>
            <a:ext cx="8596668" cy="1320800"/>
          </a:xfrm>
        </p:spPr>
        <p:txBody>
          <a:bodyPr>
            <a:normAutofit fontScale="90000"/>
          </a:bodyPr>
          <a:lstStyle/>
          <a:p>
            <a:r>
              <a:rPr lang="en-US" altLang="zh-CN" dirty="0"/>
              <a:t>2. Algorithm Specification: AVL(insert, delete) </a:t>
            </a:r>
            <a:br>
              <a:rPr lang="en-US" altLang="zh-CN" dirty="0"/>
            </a:br>
            <a:br>
              <a:rPr lang="en-US" altLang="zh-CN" dirty="0"/>
            </a:br>
            <a:endParaRPr lang="zh-CN" altLang="en-US" dirty="0"/>
          </a:p>
        </p:txBody>
      </p:sp>
      <p:sp>
        <p:nvSpPr>
          <p:cNvPr id="4" name="文本框 3"/>
          <p:cNvSpPr txBox="1"/>
          <p:nvPr/>
        </p:nvSpPr>
        <p:spPr>
          <a:xfrm>
            <a:off x="600422" y="1449520"/>
            <a:ext cx="10318470" cy="1754326"/>
          </a:xfrm>
          <a:prstGeom prst="rect">
            <a:avLst/>
          </a:prstGeom>
          <a:noFill/>
        </p:spPr>
        <p:txBody>
          <a:bodyPr wrap="square" rtlCol="0">
            <a:spAutoFit/>
          </a:bodyPr>
          <a:lstStyle/>
          <a:p>
            <a:r>
              <a:rPr lang="en-US" altLang="zh-CN" dirty="0"/>
              <a:t>For insertion and deletion, the implementation of finding the exact node is simple.</a:t>
            </a:r>
          </a:p>
          <a:p>
            <a:r>
              <a:rPr lang="en-US" altLang="zh-CN" dirty="0"/>
              <a:t> </a:t>
            </a:r>
          </a:p>
          <a:p>
            <a:r>
              <a:rPr lang="en-US" altLang="zh-CN" dirty="0"/>
              <a:t>Problem is that we need to adjust the </a:t>
            </a:r>
            <a:r>
              <a:rPr lang="en-US" altLang="zh-CN" dirty="0"/>
              <a:t>height/rotate after deletion/insertion.</a:t>
            </a:r>
          </a:p>
          <a:p>
            <a:endParaRPr lang="en-US" altLang="zh-CN" dirty="0"/>
          </a:p>
          <a:p>
            <a:r>
              <a:rPr lang="en-US" altLang="zh-CN" dirty="0"/>
              <a:t>The figures are finding and deleting.</a:t>
            </a:r>
          </a:p>
          <a:p>
            <a:endParaRPr lang="en-US" altLang="zh-CN" dirty="0"/>
          </a:p>
        </p:txBody>
      </p:sp>
      <p:pic>
        <p:nvPicPr>
          <p:cNvPr id="3" name="图片 2" descr="屏幕剪辑"/>
          <p:cNvPicPr>
            <a:picLocks noChangeAspect="1"/>
          </p:cNvPicPr>
          <p:nvPr/>
        </p:nvPicPr>
        <p:blipFill>
          <a:blip r:embed="rId2"/>
          <a:stretch>
            <a:fillRect/>
          </a:stretch>
        </p:blipFill>
        <p:spPr>
          <a:xfrm>
            <a:off x="5138238" y="3369299"/>
            <a:ext cx="3591734" cy="3037128"/>
          </a:xfrm>
          <a:prstGeom prst="rect">
            <a:avLst/>
          </a:prstGeom>
        </p:spPr>
      </p:pic>
      <p:pic>
        <p:nvPicPr>
          <p:cNvPr id="5" name="图片 4" descr="屏幕剪辑"/>
          <p:cNvPicPr>
            <a:picLocks noChangeAspect="1"/>
          </p:cNvPicPr>
          <p:nvPr/>
        </p:nvPicPr>
        <p:blipFill>
          <a:blip r:embed="rId3"/>
          <a:stretch>
            <a:fillRect/>
          </a:stretch>
        </p:blipFill>
        <p:spPr>
          <a:xfrm>
            <a:off x="677334" y="3120845"/>
            <a:ext cx="3736528" cy="3534037"/>
          </a:xfrm>
          <a:prstGeom prst="rect">
            <a:avLst/>
          </a:prstGeom>
        </p:spPr>
      </p:pic>
    </p:spTree>
    <p:extLst>
      <p:ext uri="{BB962C8B-B14F-4D97-AF65-F5344CB8AC3E}">
        <p14:creationId xmlns:p14="http://schemas.microsoft.com/office/powerpoint/2010/main" val="2527452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609600"/>
            <a:ext cx="8596668" cy="1320800"/>
          </a:xfrm>
        </p:spPr>
        <p:txBody>
          <a:bodyPr>
            <a:normAutofit fontScale="90000"/>
          </a:bodyPr>
          <a:lstStyle/>
          <a:p>
            <a:r>
              <a:rPr lang="en-US" altLang="zh-CN" dirty="0"/>
              <a:t>2. Algorithm Specification: AVL(rotate) </a:t>
            </a:r>
            <a:br>
              <a:rPr lang="en-US" altLang="zh-CN" dirty="0"/>
            </a:br>
            <a:br>
              <a:rPr lang="en-US" altLang="zh-CN" dirty="0"/>
            </a:br>
            <a:endParaRPr lang="zh-CN" altLang="en-US" dirty="0"/>
          </a:p>
        </p:txBody>
      </p:sp>
      <p:sp>
        <p:nvSpPr>
          <p:cNvPr id="4" name="文本框 3"/>
          <p:cNvSpPr txBox="1"/>
          <p:nvPr/>
        </p:nvSpPr>
        <p:spPr>
          <a:xfrm>
            <a:off x="600422" y="1449520"/>
            <a:ext cx="10318470" cy="2308324"/>
          </a:xfrm>
          <a:prstGeom prst="rect">
            <a:avLst/>
          </a:prstGeom>
          <a:noFill/>
        </p:spPr>
        <p:txBody>
          <a:bodyPr wrap="square" rtlCol="0">
            <a:spAutoFit/>
          </a:bodyPr>
          <a:lstStyle/>
          <a:p>
            <a:r>
              <a:rPr lang="en-US" altLang="zh-CN" dirty="0"/>
              <a:t>If you attended last lecture, you should be familiar with the 4 rotations.</a:t>
            </a:r>
          </a:p>
          <a:p>
            <a:r>
              <a:rPr lang="en-US" altLang="zh-CN" dirty="0"/>
              <a:t>Repeating would be a waste of time.</a:t>
            </a:r>
          </a:p>
          <a:p>
            <a:r>
              <a:rPr lang="en-US" altLang="zh-CN" dirty="0"/>
              <a:t>However, we can implement the rotations in different ways. </a:t>
            </a:r>
          </a:p>
          <a:p>
            <a:pPr marL="342900" indent="-342900">
              <a:buAutoNum type="arabicPeriod"/>
            </a:pPr>
            <a:r>
              <a:rPr lang="en-US" altLang="zh-CN" dirty="0"/>
              <a:t>Like the textbook gives, we can calculate the height by getting the height of its sub-trees and directly implement double rotation by single rotating twice.</a:t>
            </a:r>
          </a:p>
          <a:p>
            <a:pPr marL="342900" indent="-342900">
              <a:buAutoNum type="arabicPeriod"/>
            </a:pPr>
            <a:r>
              <a:rPr lang="en-US" altLang="zh-CN" dirty="0"/>
              <a:t>We can also do them separately. Single and double rotations are both codes of linked list operations.</a:t>
            </a:r>
          </a:p>
          <a:p>
            <a:endParaRPr lang="en-US" altLang="zh-CN" dirty="0"/>
          </a:p>
        </p:txBody>
      </p:sp>
      <p:pic>
        <p:nvPicPr>
          <p:cNvPr id="6" name="图片 5" descr="屏幕剪辑"/>
          <p:cNvPicPr>
            <a:picLocks noChangeAspect="1"/>
          </p:cNvPicPr>
          <p:nvPr/>
        </p:nvPicPr>
        <p:blipFill>
          <a:blip r:embed="rId2"/>
          <a:stretch>
            <a:fillRect/>
          </a:stretch>
        </p:blipFill>
        <p:spPr>
          <a:xfrm>
            <a:off x="5759657" y="3672119"/>
            <a:ext cx="2562244" cy="2581294"/>
          </a:xfrm>
          <a:prstGeom prst="rect">
            <a:avLst/>
          </a:prstGeom>
        </p:spPr>
      </p:pic>
      <p:pic>
        <p:nvPicPr>
          <p:cNvPr id="7" name="图片 6" descr="屏幕剪辑"/>
          <p:cNvPicPr>
            <a:picLocks noChangeAspect="1"/>
          </p:cNvPicPr>
          <p:nvPr/>
        </p:nvPicPr>
        <p:blipFill>
          <a:blip r:embed="rId3"/>
          <a:stretch>
            <a:fillRect/>
          </a:stretch>
        </p:blipFill>
        <p:spPr>
          <a:xfrm>
            <a:off x="1721457" y="4014954"/>
            <a:ext cx="2366980" cy="1871676"/>
          </a:xfrm>
          <a:prstGeom prst="rect">
            <a:avLst/>
          </a:prstGeom>
        </p:spPr>
      </p:pic>
    </p:spTree>
    <p:extLst>
      <p:ext uri="{BB962C8B-B14F-4D97-AF65-F5344CB8AC3E}">
        <p14:creationId xmlns:p14="http://schemas.microsoft.com/office/powerpoint/2010/main" val="2554783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8914341" cy="1320800"/>
          </a:xfrm>
        </p:spPr>
        <p:txBody>
          <a:bodyPr>
            <a:normAutofit fontScale="90000"/>
          </a:bodyPr>
          <a:lstStyle/>
          <a:p>
            <a:r>
              <a:rPr lang="en-US" altLang="zh-CN" dirty="0"/>
              <a:t>2. Algorithm Specification: Splay(insert, delete) </a:t>
            </a:r>
            <a:br>
              <a:rPr lang="en-US" altLang="zh-CN" dirty="0"/>
            </a:br>
            <a:br>
              <a:rPr lang="en-US" altLang="zh-CN" dirty="0"/>
            </a:br>
            <a:endParaRPr lang="zh-CN" altLang="en-US" dirty="0"/>
          </a:p>
        </p:txBody>
      </p:sp>
      <p:sp>
        <p:nvSpPr>
          <p:cNvPr id="4" name="文本框 3"/>
          <p:cNvSpPr txBox="1"/>
          <p:nvPr/>
        </p:nvSpPr>
        <p:spPr>
          <a:xfrm>
            <a:off x="600422" y="1449520"/>
            <a:ext cx="4603345" cy="4247317"/>
          </a:xfrm>
          <a:prstGeom prst="rect">
            <a:avLst/>
          </a:prstGeom>
          <a:noFill/>
        </p:spPr>
        <p:txBody>
          <a:bodyPr wrap="square" rtlCol="0">
            <a:spAutoFit/>
          </a:bodyPr>
          <a:lstStyle/>
          <a:p>
            <a:r>
              <a:rPr lang="en-US" altLang="zh-CN" dirty="0"/>
              <a:t>There are some differences between </a:t>
            </a:r>
            <a:r>
              <a:rPr lang="en-US" altLang="zh-CN" dirty="0" err="1"/>
              <a:t>Avl</a:t>
            </a:r>
            <a:r>
              <a:rPr lang="en-US" altLang="zh-CN" dirty="0"/>
              <a:t> and Splay in inserting and deleting but the idea remains the same. It’s all about implementing.</a:t>
            </a:r>
          </a:p>
          <a:p>
            <a:endParaRPr lang="en-US" altLang="zh-CN" dirty="0"/>
          </a:p>
          <a:p>
            <a:r>
              <a:rPr lang="en-US" altLang="zh-CN" dirty="0"/>
              <a:t>As for insertion, we use the function </a:t>
            </a:r>
            <a:r>
              <a:rPr lang="en-US" altLang="zh-CN" dirty="0" err="1"/>
              <a:t>splayInsNode</a:t>
            </a:r>
            <a:r>
              <a:rPr lang="en-US" altLang="zh-CN" dirty="0"/>
              <a:t>() first, then we splay p in the whole tree.</a:t>
            </a:r>
          </a:p>
          <a:p>
            <a:r>
              <a:rPr lang="en-US" altLang="zh-CN" dirty="0"/>
              <a:t>The insert itself need no more discussion.</a:t>
            </a:r>
          </a:p>
          <a:p>
            <a:endParaRPr lang="en-US" altLang="zh-CN" dirty="0"/>
          </a:p>
          <a:p>
            <a:r>
              <a:rPr lang="en-US" altLang="zh-CN" dirty="0"/>
              <a:t>The right figure is how we splay p in the whole tree.</a:t>
            </a:r>
          </a:p>
          <a:p>
            <a:endParaRPr lang="en-US" altLang="zh-CN" dirty="0"/>
          </a:p>
          <a:p>
            <a:endParaRPr lang="en-US" altLang="zh-CN" dirty="0"/>
          </a:p>
          <a:p>
            <a:endParaRPr lang="en-US" altLang="zh-CN" dirty="0"/>
          </a:p>
        </p:txBody>
      </p:sp>
      <p:pic>
        <p:nvPicPr>
          <p:cNvPr id="3" name="图片 2" descr="屏幕剪辑"/>
          <p:cNvPicPr>
            <a:picLocks noChangeAspect="1"/>
          </p:cNvPicPr>
          <p:nvPr/>
        </p:nvPicPr>
        <p:blipFill>
          <a:blip r:embed="rId2"/>
          <a:stretch>
            <a:fillRect/>
          </a:stretch>
        </p:blipFill>
        <p:spPr>
          <a:xfrm>
            <a:off x="5330595" y="1377315"/>
            <a:ext cx="5974714" cy="5199538"/>
          </a:xfrm>
          <a:prstGeom prst="rect">
            <a:avLst/>
          </a:prstGeom>
        </p:spPr>
      </p:pic>
    </p:spTree>
    <p:extLst>
      <p:ext uri="{BB962C8B-B14F-4D97-AF65-F5344CB8AC3E}">
        <p14:creationId xmlns:p14="http://schemas.microsoft.com/office/powerpoint/2010/main" val="2429389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9683" y="592868"/>
            <a:ext cx="8914341" cy="1320800"/>
          </a:xfrm>
        </p:spPr>
        <p:txBody>
          <a:bodyPr>
            <a:normAutofit fontScale="90000"/>
          </a:bodyPr>
          <a:lstStyle/>
          <a:p>
            <a:r>
              <a:rPr lang="en-US" altLang="zh-CN" dirty="0"/>
              <a:t>2. Algorithm Specification: Splay(insert, delete) </a:t>
            </a:r>
            <a:br>
              <a:rPr lang="en-US" altLang="zh-CN" dirty="0"/>
            </a:br>
            <a:br>
              <a:rPr lang="en-US" altLang="zh-CN" dirty="0"/>
            </a:br>
            <a:endParaRPr lang="zh-CN" altLang="en-US" dirty="0"/>
          </a:p>
        </p:txBody>
      </p:sp>
      <p:sp>
        <p:nvSpPr>
          <p:cNvPr id="4" name="文本框 3"/>
          <p:cNvSpPr txBox="1"/>
          <p:nvPr/>
        </p:nvSpPr>
        <p:spPr>
          <a:xfrm>
            <a:off x="600422" y="1449520"/>
            <a:ext cx="9363767" cy="1200329"/>
          </a:xfrm>
          <a:prstGeom prst="rect">
            <a:avLst/>
          </a:prstGeom>
          <a:noFill/>
        </p:spPr>
        <p:txBody>
          <a:bodyPr wrap="square" rtlCol="0">
            <a:spAutoFit/>
          </a:bodyPr>
          <a:lstStyle/>
          <a:p>
            <a:r>
              <a:rPr lang="en-US" altLang="zh-CN" dirty="0"/>
              <a:t>As for deletion, we only need to focus on the situation that the node has both left and right child. We also need to </a:t>
            </a:r>
            <a:r>
              <a:rPr lang="en-US" altLang="zh-CN" dirty="0"/>
              <a:t>find the maximum node in the left subtree and splay it to the root of the left subtree. The splay function is showed before.</a:t>
            </a:r>
          </a:p>
          <a:p>
            <a:endParaRPr lang="en-US" altLang="zh-CN" dirty="0"/>
          </a:p>
        </p:txBody>
      </p:sp>
      <p:pic>
        <p:nvPicPr>
          <p:cNvPr id="6" name="图片 5" descr="屏幕剪辑"/>
          <p:cNvPicPr>
            <a:picLocks noChangeAspect="1"/>
          </p:cNvPicPr>
          <p:nvPr/>
        </p:nvPicPr>
        <p:blipFill>
          <a:blip r:embed="rId2"/>
          <a:stretch>
            <a:fillRect/>
          </a:stretch>
        </p:blipFill>
        <p:spPr>
          <a:xfrm>
            <a:off x="600422" y="2649849"/>
            <a:ext cx="6977114" cy="2038365"/>
          </a:xfrm>
          <a:prstGeom prst="rect">
            <a:avLst/>
          </a:prstGeom>
        </p:spPr>
      </p:pic>
    </p:spTree>
    <p:extLst>
      <p:ext uri="{BB962C8B-B14F-4D97-AF65-F5344CB8AC3E}">
        <p14:creationId xmlns:p14="http://schemas.microsoft.com/office/powerpoint/2010/main" val="4015784893"/>
      </p:ext>
    </p:extLst>
  </p:cSld>
  <p:clrMapOvr>
    <a:masterClrMapping/>
  </p:clrMapOvr>
</p:sld>
</file>

<file path=ppt/theme/theme1.xml><?xml version="1.0" encoding="utf-8"?>
<a:theme xmlns:a="http://schemas.openxmlformats.org/drawingml/2006/main" name="平面">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433</TotalTime>
  <Words>1526</Words>
  <Application>Microsoft Office PowerPoint</Application>
  <PresentationFormat>宽屏</PresentationFormat>
  <Paragraphs>125</Paragraphs>
  <Slides>20</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20</vt:i4>
      </vt:variant>
    </vt:vector>
  </HeadingPairs>
  <TitlesOfParts>
    <vt:vector size="26" baseType="lpstr">
      <vt:lpstr>Wingdings 3</vt:lpstr>
      <vt:lpstr>Trebuchet MS</vt:lpstr>
      <vt:lpstr>方正姚体</vt:lpstr>
      <vt:lpstr>华文新魏</vt:lpstr>
      <vt:lpstr>Arial</vt:lpstr>
      <vt:lpstr>平面</vt:lpstr>
      <vt:lpstr>Binary Search Trees</vt:lpstr>
      <vt:lpstr>1. Introduction  (we already know it but necessary) </vt:lpstr>
      <vt:lpstr>1. Introduction  (we already know it but necessary) </vt:lpstr>
      <vt:lpstr>2. Algorithm Specification: AVL   </vt:lpstr>
      <vt:lpstr>2. Algorithm Specification: AVL(insert, delete)   </vt:lpstr>
      <vt:lpstr>2. Algorithm Specification: AVL(insert, delete)   </vt:lpstr>
      <vt:lpstr>2. Algorithm Specification: AVL(rotate)   </vt:lpstr>
      <vt:lpstr>2. Algorithm Specification: Splay(insert, delete)   </vt:lpstr>
      <vt:lpstr>2. Algorithm Specification: Splay(insert, delete)   </vt:lpstr>
      <vt:lpstr>2. Algorithm Specification: Splay(Zigs and Zags)   </vt:lpstr>
      <vt:lpstr>3. Test Results</vt:lpstr>
      <vt:lpstr>3. Test Results(choose some examples)</vt:lpstr>
      <vt:lpstr>4. Analysis and Comments(Time Complexity)</vt:lpstr>
      <vt:lpstr>4. Analysis and Comments(Time Complexity)</vt:lpstr>
      <vt:lpstr>4. Analysis and Comments(Time Complexity)</vt:lpstr>
      <vt:lpstr>4. Analysis and Comments(Time Complexity)</vt:lpstr>
      <vt:lpstr>4. Analysis and Comments(Time Complexity)</vt:lpstr>
      <vt:lpstr>4. Analysis and Comments(Space Complexity)</vt:lpstr>
      <vt:lpstr>4. Analysis and Comments(Comments)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Binary Search Trees</dc:title>
  <dc:creator>张倬豪</dc:creator>
  <cp:lastModifiedBy>张倬豪</cp:lastModifiedBy>
  <cp:revision>16</cp:revision>
  <dcterms:created xsi:type="dcterms:W3CDTF">2017-03-05T12:44:27Z</dcterms:created>
  <dcterms:modified xsi:type="dcterms:W3CDTF">2017-03-06T07:32:31Z</dcterms:modified>
</cp:coreProperties>
</file>

<file path=docProps/thumbnail.jpeg>
</file>